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Brödtext nivå ett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3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”Skriv ett citat här.”"/>
          <p:cNvSpPr txBox="1"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”Skriv ett citat här.”</a:t>
            </a:r>
          </a:p>
        </p:txBody>
      </p:sp>
      <p:sp>
        <p:nvSpPr>
          <p:cNvPr id="95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22" name="Brödtext nivå ett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23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Brödtext nivå ett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1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Diabilds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Brödtext nivå et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58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Brödtext nivå ett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68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ödtext nivå ett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76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Bild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Bild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Diabildsnumm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Brödtext nivå ett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4" name="Diabildsnummer"/>
          <p:cNvSpPr txBox="1"/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Relationship Id="rId3" Type="http://schemas.openxmlformats.org/officeDocument/2006/relationships/slide" Target="slide13.xml"/><Relationship Id="rId4" Type="http://schemas.openxmlformats.org/officeDocument/2006/relationships/slide" Target="slide23.xml"/><Relationship Id="rId5" Type="http://schemas.openxmlformats.org/officeDocument/2006/relationships/slide" Target="slide33.xml"/><Relationship Id="rId6" Type="http://schemas.openxmlformats.org/officeDocument/2006/relationships/slide" Target="slide43.xml"/><Relationship Id="rId7" Type="http://schemas.openxmlformats.org/officeDocument/2006/relationships/slide" Target="slide53.xml"/><Relationship Id="rId8" Type="http://schemas.openxmlformats.org/officeDocument/2006/relationships/slide" Target="slide5.xml"/><Relationship Id="rId9" Type="http://schemas.openxmlformats.org/officeDocument/2006/relationships/slide" Target="slide15.xml"/><Relationship Id="rId10" Type="http://schemas.openxmlformats.org/officeDocument/2006/relationships/slide" Target="slide25.xml"/><Relationship Id="rId11" Type="http://schemas.openxmlformats.org/officeDocument/2006/relationships/slide" Target="slide35.xml"/><Relationship Id="rId12" Type="http://schemas.openxmlformats.org/officeDocument/2006/relationships/slide" Target="slide45.xml"/><Relationship Id="rId13" Type="http://schemas.openxmlformats.org/officeDocument/2006/relationships/slide" Target="slide55.xml"/><Relationship Id="rId14" Type="http://schemas.openxmlformats.org/officeDocument/2006/relationships/slide" Target="slide7.xml"/><Relationship Id="rId15" Type="http://schemas.openxmlformats.org/officeDocument/2006/relationships/slide" Target="slide17.xml"/><Relationship Id="rId16" Type="http://schemas.openxmlformats.org/officeDocument/2006/relationships/slide" Target="slide27.xml"/><Relationship Id="rId17" Type="http://schemas.openxmlformats.org/officeDocument/2006/relationships/slide" Target="slide37.xml"/><Relationship Id="rId18" Type="http://schemas.openxmlformats.org/officeDocument/2006/relationships/slide" Target="slide47.xml"/><Relationship Id="rId19" Type="http://schemas.openxmlformats.org/officeDocument/2006/relationships/slide" Target="slide57.xml"/><Relationship Id="rId20" Type="http://schemas.openxmlformats.org/officeDocument/2006/relationships/slide" Target="slide9.xml"/><Relationship Id="rId21" Type="http://schemas.openxmlformats.org/officeDocument/2006/relationships/slide" Target="slide19.xml"/><Relationship Id="rId22" Type="http://schemas.openxmlformats.org/officeDocument/2006/relationships/slide" Target="slide29.xml"/><Relationship Id="rId23" Type="http://schemas.openxmlformats.org/officeDocument/2006/relationships/slide" Target="slide39.xml"/><Relationship Id="rId24" Type="http://schemas.openxmlformats.org/officeDocument/2006/relationships/slide" Target="slide49.xml"/><Relationship Id="rId25" Type="http://schemas.openxmlformats.org/officeDocument/2006/relationships/slide" Target="slide59.xml"/><Relationship Id="rId26" Type="http://schemas.openxmlformats.org/officeDocument/2006/relationships/slide" Target="slide11.xml"/><Relationship Id="rId27" Type="http://schemas.openxmlformats.org/officeDocument/2006/relationships/slide" Target="slide21.xml"/><Relationship Id="rId28" Type="http://schemas.openxmlformats.org/officeDocument/2006/relationships/slide" Target="slide31.xml"/><Relationship Id="rId29" Type="http://schemas.openxmlformats.org/officeDocument/2006/relationships/slide" Target="slide41.xml"/><Relationship Id="rId30" Type="http://schemas.openxmlformats.org/officeDocument/2006/relationships/slide" Target="slide51.xml"/><Relationship Id="rId31" Type="http://schemas.openxmlformats.org/officeDocument/2006/relationships/slide" Target="slide61.xml"/><Relationship Id="rId32" Type="http://schemas.openxmlformats.org/officeDocument/2006/relationships/image" Target="../media/image1.tif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Bild" descr="Bild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4899" y="2309221"/>
            <a:ext cx="9974602" cy="3865158"/>
          </a:xfrm>
          <a:prstGeom prst="rect">
            <a:avLst/>
          </a:prstGeom>
          <a:ln w="25400">
            <a:miter lim="400000"/>
          </a:ln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49" name="Fem myror är fler än fyra elefanter"/>
          <p:cNvSpPr txBox="1"/>
          <p:nvPr/>
        </p:nvSpPr>
        <p:spPr>
          <a:xfrm>
            <a:off x="2641302" y="1663700"/>
            <a:ext cx="8105032" cy="29210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Fem myror är fler än fyra elefanter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50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53" name="författare som skriver LasseMaja och Nelly Rapp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författare som skriver LasseMaja och Nelly Rapp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56" name="Martin Widmark"/>
          <p:cNvSpPr txBox="1"/>
          <p:nvPr/>
        </p:nvSpPr>
        <p:spPr>
          <a:xfrm>
            <a:off x="2920851" y="1054100"/>
            <a:ext cx="7163098" cy="44704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2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Martin Widmark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57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60" name="svaret vid en addition"/>
          <p:cNvSpPr txBox="1"/>
          <p:nvPr/>
        </p:nvSpPr>
        <p:spPr>
          <a:xfrm>
            <a:off x="1854175" y="2600275"/>
            <a:ext cx="9296450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svaret vid en addition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63" name="Summa"/>
          <p:cNvSpPr txBox="1"/>
          <p:nvPr/>
        </p:nvSpPr>
        <p:spPr>
          <a:xfrm>
            <a:off x="2836341" y="1733549"/>
            <a:ext cx="7332118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Summa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64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67" name="24 timmar långt"/>
          <p:cNvSpPr txBox="1"/>
          <p:nvPr/>
        </p:nvSpPr>
        <p:spPr>
          <a:xfrm>
            <a:off x="1854175" y="2251025"/>
            <a:ext cx="9296450" cy="2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08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24 timmar långt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70" name="Ett dygn"/>
          <p:cNvSpPr txBox="1"/>
          <p:nvPr/>
        </p:nvSpPr>
        <p:spPr>
          <a:xfrm>
            <a:off x="2374602" y="1733549"/>
            <a:ext cx="8049172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Ett dygn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71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74" name="fyrhörning med lika långa sidor"/>
          <p:cNvSpPr txBox="1"/>
          <p:nvPr/>
        </p:nvSpPr>
        <p:spPr>
          <a:xfrm>
            <a:off x="1854175" y="1965275"/>
            <a:ext cx="9296450" cy="302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3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fyrhörning med lika långa sidor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77" name="Kvadrat"/>
          <p:cNvSpPr txBox="1"/>
          <p:nvPr/>
        </p:nvSpPr>
        <p:spPr>
          <a:xfrm>
            <a:off x="2872606" y="1733549"/>
            <a:ext cx="7259588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Kvadrat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78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81" name="8 hörn, 12 sidor och 6 sidoytor som kan vara olika stora"/>
          <p:cNvSpPr txBox="1"/>
          <p:nvPr/>
        </p:nvSpPr>
        <p:spPr>
          <a:xfrm>
            <a:off x="1854175" y="1685875"/>
            <a:ext cx="9296450" cy="358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8 hörn, 12 sidor och 6 sidoytor som kan vara olika stora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Tabell"/>
          <p:cNvGraphicFramePr/>
          <p:nvPr/>
        </p:nvGraphicFramePr>
        <p:xfrm>
          <a:off x="1174750" y="1739900"/>
          <a:ext cx="10464800" cy="7213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742016"/>
                <a:gridCol w="1742016"/>
                <a:gridCol w="1742016"/>
                <a:gridCol w="1742016"/>
                <a:gridCol w="1742016"/>
                <a:gridCol w="1742016"/>
              </a:tblGrid>
              <a:tr h="120015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School Book New"/>
                          <a:ea typeface="School Book New"/>
                          <a:cs typeface="School Book New"/>
                          <a:sym typeface="School Book New"/>
                        </a:rPr>
                        <a:t>Svenska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School Book New"/>
                          <a:ea typeface="School Book New"/>
                          <a:cs typeface="School Book New"/>
                          <a:sym typeface="School Book New"/>
                        </a:rPr>
                        <a:t>Matte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600">
                          <a:solidFill>
                            <a:srgbClr val="FFFFFF"/>
                          </a:solidFill>
                          <a:latin typeface="School Book New"/>
                          <a:ea typeface="School Book New"/>
                          <a:cs typeface="School Book New"/>
                          <a:sym typeface="School Book New"/>
                        </a:rPr>
                        <a:t>Engelska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School Book New"/>
                          <a:ea typeface="School Book New"/>
                          <a:cs typeface="School Book New"/>
                          <a:sym typeface="School Book New"/>
                        </a:rPr>
                        <a:t>No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School Book New"/>
                          <a:ea typeface="School Book New"/>
                          <a:cs typeface="School Book New"/>
                          <a:sym typeface="School Book New"/>
                        </a:rPr>
                        <a:t>So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  <a:latin typeface="School Book New"/>
                          <a:ea typeface="School Book New"/>
                          <a:cs typeface="School Book New"/>
                          <a:sym typeface="School Book New"/>
                        </a:rPr>
                        <a:t>Blandat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" invalidUrl="" action="ppaction://hlinksldjump" tgtFrame="" tooltip="" history="1" highlightClick="0" endSnd="0"/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3" invalidUrl="" action="ppaction://hlinksldjump" tgtFrame="" tooltip="" history="1" highlightClick="0" endSnd="0"/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4" invalidUrl="" action="ppaction://hlinksldjump" tgtFrame="" tooltip="" history="1" highlightClick="0" endSnd="0"/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5" invalidUrl="" action="ppaction://hlinksldjump" tgtFrame="" tooltip="" history="1" highlightClick="0" endSnd="0"/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6" invalidUrl="" action="ppaction://hlinksldjump" tgtFrame="" tooltip="" history="1" highlightClick="0" endSnd="0"/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7" invalidUrl="" action="ppaction://hlinksldjump" tgtFrame="" tooltip="" history="1" highlightClick="0" endSnd="0"/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8" invalidUrl="" action="ppaction://hlinksldjump" tgtFrame="" tooltip="" history="1" highlightClick="0" endSnd="0"/>
                        </a:rPr>
                        <a:t>200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9" invalidUrl="" action="ppaction://hlinksldjump" tgtFrame="" tooltip="" history="1" highlightClick="0" endSnd="0"/>
                        </a:rPr>
                        <a:t>200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0" invalidUrl="" action="ppaction://hlinksldjump" tgtFrame="" tooltip="" history="1" highlightClick="0" endSnd="0"/>
                        </a:rPr>
                        <a:t>200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1" invalidUrl="" action="ppaction://hlinksldjump" tgtFrame="" tooltip="" history="1" highlightClick="0" endSnd="0"/>
                        </a:rPr>
                        <a:t>200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2" invalidUrl="" action="ppaction://hlinksldjump" tgtFrame="" tooltip="" history="1" highlightClick="0" endSnd="0"/>
                        </a:rPr>
                        <a:t>200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3" invalidUrl="" action="ppaction://hlinksldjump" tgtFrame="" tooltip="" history="1" highlightClick="0" endSnd="0"/>
                        </a:rPr>
                        <a:t>200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4" invalidUrl="" action="ppaction://hlinksldjump" tgtFrame="" tooltip="" history="1" highlightClick="0" endSnd="0"/>
                        </a:rPr>
                        <a:t>300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5" invalidUrl="" action="ppaction://hlinksldjump" tgtFrame="" tooltip="" history="1" highlightClick="0" endSnd="0"/>
                        </a:rPr>
                        <a:t>300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6" invalidUrl="" action="ppaction://hlinksldjump" tgtFrame="" tooltip="" history="1" highlightClick="0" endSnd="0"/>
                        </a:rPr>
                        <a:t>300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7" invalidUrl="" action="ppaction://hlinksldjump" tgtFrame="" tooltip="" history="1" highlightClick="0" endSnd="0"/>
                        </a:rPr>
                        <a:t>300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8" invalidUrl="" action="ppaction://hlinksldjump" tgtFrame="" tooltip="" history="1" highlightClick="0" endSnd="0"/>
                        </a:rPr>
                        <a:t>300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19" invalidUrl="" action="ppaction://hlinksldjump" tgtFrame="" tooltip="" history="1" highlightClick="0" endSnd="0"/>
                        </a:rPr>
                        <a:t>300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0" invalidUrl="" action="ppaction://hlinksldjump" tgtFrame="" tooltip="" history="1" highlightClick="0" endSnd="0"/>
                        </a:rPr>
                        <a:t>400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1" invalidUrl="" action="ppaction://hlinksldjump" tgtFrame="" tooltip="" history="1" highlightClick="0" endSnd="0"/>
                        </a:rPr>
                        <a:t>400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2" invalidUrl="" action="ppaction://hlinksldjump" tgtFrame="" tooltip="" history="1" highlightClick="0" endSnd="0"/>
                        </a:rPr>
                        <a:t>400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3" invalidUrl="" action="ppaction://hlinksldjump" tgtFrame="" tooltip="" history="1" highlightClick="0" endSnd="0"/>
                        </a:rPr>
                        <a:t>400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4" invalidUrl="" action="ppaction://hlinksldjump" tgtFrame="" tooltip="" history="1" highlightClick="0" endSnd="0"/>
                        </a:rPr>
                        <a:t>400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5" invalidUrl="" action="ppaction://hlinksldjump" tgtFrame="" tooltip="" history="1" highlightClick="0" endSnd="0"/>
                        </a:rPr>
                        <a:t>400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6" invalidUrl="" action="ppaction://hlinksldjump" tgtFrame="" tooltip="" history="1" highlightClick="0" endSnd="0"/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7" invalidUrl="" action="ppaction://hlinksldjump" tgtFrame="" tooltip="" history="1" highlightClick="0" endSnd="0"/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8" invalidUrl="" action="ppaction://hlinksldjump" tgtFrame="" tooltip="" history="1" highlightClick="0" endSnd="0"/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29" invalidUrl="" action="ppaction://hlinksldjump" tgtFrame="" tooltip="" history="1" highlightClick="0" endSnd="0"/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30" invalidUrl="" action="ppaction://hlinksldjump" tgtFrame="" tooltip="" history="1" highlightClick="0" endSnd="0"/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4600">
                          <a:latin typeface="School Book New"/>
                          <a:ea typeface="School Book New"/>
                          <a:cs typeface="School Book New"/>
                          <a:sym typeface="School Book New"/>
                        </a:defRPr>
                      </a:pPr>
                      <a:r>
                        <a:rPr>
                          <a:hlinkClick r:id="rId31" invalidUrl="" action="ppaction://hlinksldjump" tgtFrame="" tooltip="" history="1" highlightClick="0" endSnd="0"/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122" name="Bild" descr="Bild"/>
          <p:cNvPicPr>
            <a:picLocks noChangeAspect="1"/>
          </p:cNvPicPr>
          <p:nvPr/>
        </p:nvPicPr>
        <p:blipFill>
          <a:blip r:embed="rId32">
            <a:extLst/>
          </a:blip>
          <a:stretch>
            <a:fillRect/>
          </a:stretch>
        </p:blipFill>
        <p:spPr>
          <a:xfrm>
            <a:off x="3900875" y="-326485"/>
            <a:ext cx="4999850" cy="19374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84" name="Rätblock"/>
          <p:cNvSpPr txBox="1"/>
          <p:nvPr/>
        </p:nvSpPr>
        <p:spPr>
          <a:xfrm>
            <a:off x="2854200" y="1733549"/>
            <a:ext cx="7296400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Rätblock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85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88" name="måttet runt ett objekt eller en figur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måttet runt ett objekt eller en figur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91" name="Omkrets"/>
          <p:cNvSpPr txBox="1"/>
          <p:nvPr/>
        </p:nvSpPr>
        <p:spPr>
          <a:xfrm>
            <a:off x="3044328" y="1733549"/>
            <a:ext cx="7093944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Omkrets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92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95" name="mans best friend"/>
          <p:cNvSpPr txBox="1"/>
          <p:nvPr/>
        </p:nvSpPr>
        <p:spPr>
          <a:xfrm>
            <a:off x="1854175" y="2416125"/>
            <a:ext cx="9296450" cy="212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6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mans best friend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98" name="Dog"/>
          <p:cNvSpPr txBox="1"/>
          <p:nvPr/>
        </p:nvSpPr>
        <p:spPr>
          <a:xfrm>
            <a:off x="4317702" y="1733549"/>
            <a:ext cx="4369396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Dog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99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02" name="Something you can eat like a banana or pizza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Something you can eat like a banana or pizza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05" name="Food"/>
          <p:cNvSpPr txBox="1"/>
          <p:nvPr/>
        </p:nvSpPr>
        <p:spPr>
          <a:xfrm>
            <a:off x="4317702" y="1733549"/>
            <a:ext cx="4369396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Food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06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09" name="A big green monster that eats clocks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A big green monster that eats clocks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12" name="Muzzy"/>
          <p:cNvSpPr txBox="1"/>
          <p:nvPr/>
        </p:nvSpPr>
        <p:spPr>
          <a:xfrm>
            <a:off x="3229594" y="1733549"/>
            <a:ext cx="6545611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Muzzy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13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16" name="the evil scientist who works for the King in the serie of Muzzy"/>
          <p:cNvSpPr txBox="1"/>
          <p:nvPr/>
        </p:nvSpPr>
        <p:spPr>
          <a:xfrm>
            <a:off x="1854175" y="1870025"/>
            <a:ext cx="9296450" cy="321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lvl1pPr>
          </a:lstStyle>
          <a:p>
            <a:pPr/>
            <a:r>
              <a:t>the evil scientist who works for the King in the serie of Muzzy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25" name="författaren till…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författaren till </a:t>
            </a:r>
          </a:p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Pippi och Emil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19" name="Corvax"/>
          <p:cNvSpPr txBox="1"/>
          <p:nvPr/>
        </p:nvSpPr>
        <p:spPr>
          <a:xfrm>
            <a:off x="3516039" y="1733549"/>
            <a:ext cx="5972722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Corvax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20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23" name="the name of the kingdom in the serie of Muzzy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the name of the kingdom in the serie of Muzzy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26" name="Gondoland"/>
          <p:cNvSpPr txBox="1"/>
          <p:nvPr/>
        </p:nvSpPr>
        <p:spPr>
          <a:xfrm>
            <a:off x="2148606" y="1733549"/>
            <a:ext cx="8707588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Gondoland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27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30" name="en muskel som gör så att blodet pumpas runt i våra kroppar"/>
          <p:cNvSpPr txBox="1"/>
          <p:nvPr/>
        </p:nvSpPr>
        <p:spPr>
          <a:xfrm>
            <a:off x="1854175" y="1685875"/>
            <a:ext cx="9296450" cy="358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en muskel som gör så att blodet pumpas runt i våra kroppar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33" name="Hjärtat"/>
          <p:cNvSpPr txBox="1"/>
          <p:nvPr/>
        </p:nvSpPr>
        <p:spPr>
          <a:xfrm>
            <a:off x="3365202" y="1733549"/>
            <a:ext cx="6645573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Hjärtat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34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37" name="Svensk vetenskapsman som namngav blommor"/>
          <p:cNvSpPr txBox="1"/>
          <p:nvPr/>
        </p:nvSpPr>
        <p:spPr>
          <a:xfrm>
            <a:off x="1854175" y="2327225"/>
            <a:ext cx="9296450" cy="229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lvl1pPr>
          </a:lstStyle>
          <a:p>
            <a:pPr/>
            <a:r>
              <a:t>Svensk vetenskapsman som namngav blommor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40" name="Carl Von Linné"/>
          <p:cNvSpPr txBox="1"/>
          <p:nvPr/>
        </p:nvSpPr>
        <p:spPr>
          <a:xfrm>
            <a:off x="2151633" y="2089149"/>
            <a:ext cx="8701534" cy="34417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11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lvl1pPr>
          </a:lstStyle>
          <a:p>
            <a:pPr/>
            <a:r>
              <a:t>Carl Von Linné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41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44" name="när växter gör sin mat av solljus, vatten och koldioxid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när växter gör sin mat av solljus, vatten och koldioxid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ktangel"/>
          <p:cNvSpPr/>
          <p:nvPr/>
        </p:nvSpPr>
        <p:spPr>
          <a:xfrm>
            <a:off x="1527125" y="372541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47" name="Fotosyntes"/>
          <p:cNvSpPr txBox="1"/>
          <p:nvPr/>
        </p:nvSpPr>
        <p:spPr>
          <a:xfrm>
            <a:off x="2236762" y="1396999"/>
            <a:ext cx="8531276" cy="53848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Fotosyntes</a:t>
            </a:r>
            <a:endParaRPr>
              <a:solidFill>
                <a:srgbClr val="000000"/>
              </a:solidFill>
            </a:endParaRPr>
          </a:p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48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51" name="heter pappa grisen"/>
          <p:cNvSpPr txBox="1"/>
          <p:nvPr/>
        </p:nvSpPr>
        <p:spPr>
          <a:xfrm>
            <a:off x="1854175" y="2600275"/>
            <a:ext cx="9296450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heter pappa grisen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28" name="Astrid Lindgren"/>
          <p:cNvSpPr txBox="1"/>
          <p:nvPr/>
        </p:nvSpPr>
        <p:spPr>
          <a:xfrm>
            <a:off x="4317702" y="1371600"/>
            <a:ext cx="4369396" cy="35306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90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Astrid Lindgren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29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54" name="Galt"/>
          <p:cNvSpPr txBox="1"/>
          <p:nvPr/>
        </p:nvSpPr>
        <p:spPr>
          <a:xfrm>
            <a:off x="2525191" y="2012950"/>
            <a:ext cx="7954418" cy="25527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1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Galt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55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58" name="musen äter frön, räven äter musen, vargen äter räven, nedbrytarna äter vargen när den dör. Det är ett exempel på en sådan kedja"/>
          <p:cNvSpPr txBox="1"/>
          <p:nvPr/>
        </p:nvSpPr>
        <p:spPr>
          <a:xfrm>
            <a:off x="1854175" y="771475"/>
            <a:ext cx="9296450" cy="541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musen äter frön, räven äter musen, vargen äter räven, nedbrytarna äter vargen när den dör. Det är ett exempel på en sådan kedja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61" name="Näringskedja"/>
          <p:cNvSpPr txBox="1"/>
          <p:nvPr/>
        </p:nvSpPr>
        <p:spPr>
          <a:xfrm>
            <a:off x="2172543" y="1936749"/>
            <a:ext cx="8659714" cy="27051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2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Näringskedja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62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65" name="en förfader till bläckfisken som levde under ordovicium och som hade ett hornformat skal"/>
          <p:cNvSpPr txBox="1"/>
          <p:nvPr/>
        </p:nvSpPr>
        <p:spPr>
          <a:xfrm>
            <a:off x="1854175" y="1412825"/>
            <a:ext cx="9296450" cy="412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lvl1pPr>
          </a:lstStyle>
          <a:p>
            <a:pPr/>
            <a:r>
              <a:t>en förfader till bläckfisken som levde under ordovicium och som hade ett hornformat skal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68" name="Ortoceratit"/>
          <p:cNvSpPr txBox="1"/>
          <p:nvPr/>
        </p:nvSpPr>
        <p:spPr>
          <a:xfrm>
            <a:off x="1994520" y="1733549"/>
            <a:ext cx="9015760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Ortoceratit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69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72" name="den tidsperiod som vi i Sverige skapade hällristningar"/>
          <p:cNvSpPr txBox="1"/>
          <p:nvPr/>
        </p:nvSpPr>
        <p:spPr>
          <a:xfrm>
            <a:off x="2654275" y="1711275"/>
            <a:ext cx="7912101" cy="449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den tidsperiod som vi i Sverige skapade hällristningar</a:t>
            </a:r>
            <a:endParaRPr>
              <a:solidFill>
                <a:srgbClr val="000000"/>
              </a:solidFill>
            </a:endParaRPr>
          </a:p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75" name="Bronsåldern"/>
          <p:cNvSpPr txBox="1"/>
          <p:nvPr/>
        </p:nvSpPr>
        <p:spPr>
          <a:xfrm>
            <a:off x="1895971" y="2019300"/>
            <a:ext cx="9212859" cy="53594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16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Bronsåldern</a:t>
            </a:r>
            <a:endParaRPr>
              <a:solidFill>
                <a:srgbClr val="000000"/>
              </a:solidFill>
            </a:endParaRPr>
          </a:p>
          <a:p>
            <a:pPr>
              <a:defRPr sz="116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76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79" name="Nordisk gud som får det att åska och blixtra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Nordisk gud som får det att åska och blixtra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82" name="Tor"/>
          <p:cNvSpPr txBox="1"/>
          <p:nvPr/>
        </p:nvSpPr>
        <p:spPr>
          <a:xfrm>
            <a:off x="4317702" y="1733549"/>
            <a:ext cx="4369396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Tor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83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86" name="staden där Jesus föddes"/>
          <p:cNvSpPr txBox="1"/>
          <p:nvPr/>
        </p:nvSpPr>
        <p:spPr>
          <a:xfrm>
            <a:off x="1854175" y="2600275"/>
            <a:ext cx="9296450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staden där Jesus föddes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32" name="antalet bokstäver…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antalet bokstäver </a:t>
            </a:r>
          </a:p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i alfabetet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89" name="Betlehem"/>
          <p:cNvSpPr txBox="1"/>
          <p:nvPr/>
        </p:nvSpPr>
        <p:spPr>
          <a:xfrm>
            <a:off x="2778323" y="1733549"/>
            <a:ext cx="7803357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Betlehem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90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93" name="Bildfråga"/>
          <p:cNvSpPr txBox="1"/>
          <p:nvPr/>
        </p:nvSpPr>
        <p:spPr>
          <a:xfrm>
            <a:off x="1854175" y="5174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Bildfråga</a:t>
            </a:r>
          </a:p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pic>
        <p:nvPicPr>
          <p:cNvPr id="294" name="Bild" descr="Bild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58927" y="1657350"/>
            <a:ext cx="4086946" cy="4137745"/>
          </a:xfrm>
          <a:prstGeom prst="rect">
            <a:avLst/>
          </a:prstGeom>
          <a:effectLst>
            <a:outerShdw sx="100000" sy="100000" kx="0" ky="0" algn="b" rotWithShape="0" blurRad="190500" dist="228600" dir="5400000">
              <a:srgbClr val="000000"/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97" name="Kompassros"/>
          <p:cNvSpPr txBox="1"/>
          <p:nvPr/>
        </p:nvSpPr>
        <p:spPr>
          <a:xfrm>
            <a:off x="2331119" y="1987550"/>
            <a:ext cx="8342562" cy="2603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18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Kompassros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298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01" name="Bildfråga"/>
          <p:cNvSpPr txBox="1"/>
          <p:nvPr/>
        </p:nvSpPr>
        <p:spPr>
          <a:xfrm>
            <a:off x="1854175" y="530175"/>
            <a:ext cx="9296450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Bildfråga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pic>
        <p:nvPicPr>
          <p:cNvPr id="302" name="Bild" descr="Bild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23433" y="1607927"/>
            <a:ext cx="2757934" cy="4330724"/>
          </a:xfrm>
          <a:prstGeom prst="rect">
            <a:avLst/>
          </a:prstGeom>
          <a:effectLst>
            <a:outerShdw sx="100000" sy="100000" kx="0" ky="0" algn="b" rotWithShape="0" blurRad="190500" dist="228600" dir="5400000">
              <a:srgbClr val="000000"/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05" name="Lasse…"/>
          <p:cNvSpPr txBox="1"/>
          <p:nvPr/>
        </p:nvSpPr>
        <p:spPr>
          <a:xfrm>
            <a:off x="1401812" y="473025"/>
            <a:ext cx="10465842" cy="62103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20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Lasse </a:t>
            </a:r>
          </a:p>
          <a:p>
            <a:pPr>
              <a:defRPr sz="120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&amp;</a:t>
            </a:r>
          </a:p>
          <a:p>
            <a:pPr>
              <a:defRPr sz="120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Maja 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06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09" name="transporterar syret runt i kroppen och koldioxiden till lungorna"/>
          <p:cNvSpPr txBox="1"/>
          <p:nvPr/>
        </p:nvSpPr>
        <p:spPr>
          <a:xfrm>
            <a:off x="1854175" y="1685875"/>
            <a:ext cx="9296450" cy="358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transporterar syret runt i kroppen och koldioxiden till lungorna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12" name="Blodet"/>
          <p:cNvSpPr txBox="1"/>
          <p:nvPr/>
        </p:nvSpPr>
        <p:spPr>
          <a:xfrm>
            <a:off x="3365202" y="1733549"/>
            <a:ext cx="7012236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Blodet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13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16" name="antalet planeter i vårt solsystem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antalet planeter i vårt solsystem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19" name="8 stycken"/>
          <p:cNvSpPr txBox="1"/>
          <p:nvPr/>
        </p:nvSpPr>
        <p:spPr>
          <a:xfrm>
            <a:off x="2613545" y="1733549"/>
            <a:ext cx="7777709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8 stycken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20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23" name="när två föremål gnuggas mot varandra så att det uppstår tex värme"/>
          <p:cNvSpPr txBox="1"/>
          <p:nvPr/>
        </p:nvSpPr>
        <p:spPr>
          <a:xfrm>
            <a:off x="1854175" y="1685875"/>
            <a:ext cx="9296450" cy="358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när två föremål gnuggas mot varandra så att det uppstår tex värme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35" name="29 stycken"/>
          <p:cNvSpPr txBox="1"/>
          <p:nvPr/>
        </p:nvSpPr>
        <p:spPr>
          <a:xfrm>
            <a:off x="3284735" y="2012950"/>
            <a:ext cx="6435330" cy="25527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15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29 stycken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36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26" name="Friktion"/>
          <p:cNvSpPr txBox="1"/>
          <p:nvPr/>
        </p:nvSpPr>
        <p:spPr>
          <a:xfrm>
            <a:off x="3263602" y="1733549"/>
            <a:ext cx="7399586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Friktion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27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30" name="alla kontinenter och länder var som en enda jättekontinent"/>
          <p:cNvSpPr txBox="1"/>
          <p:nvPr/>
        </p:nvSpPr>
        <p:spPr>
          <a:xfrm>
            <a:off x="1955775" y="504775"/>
            <a:ext cx="9296450" cy="358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alla kontinenter och länder var som en enda jättekontinent 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pic>
        <p:nvPicPr>
          <p:cNvPr id="331" name="Bild" descr="Bild"/>
          <p:cNvPicPr>
            <a:picLocks noChangeAspect="1"/>
          </p:cNvPicPr>
          <p:nvPr/>
        </p:nvPicPr>
        <p:blipFill>
          <a:blip r:embed="rId2">
            <a:extLst/>
          </a:blip>
          <a:srcRect l="2312" t="1957" r="2911" b="2878"/>
          <a:stretch>
            <a:fillRect/>
          </a:stretch>
        </p:blipFill>
        <p:spPr>
          <a:xfrm>
            <a:off x="5249883" y="3390486"/>
            <a:ext cx="2708233" cy="2707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96" h="21524" fill="norm" stroke="1" extrusionOk="0">
                <a:moveTo>
                  <a:pt x="10511" y="0"/>
                </a:moveTo>
                <a:cubicBezTo>
                  <a:pt x="9572" y="-9"/>
                  <a:pt x="8634" y="54"/>
                  <a:pt x="8076" y="193"/>
                </a:cubicBezTo>
                <a:cubicBezTo>
                  <a:pt x="6535" y="578"/>
                  <a:pt x="4915" y="1412"/>
                  <a:pt x="3645" y="2474"/>
                </a:cubicBezTo>
                <a:cubicBezTo>
                  <a:pt x="2693" y="3270"/>
                  <a:pt x="1338" y="5193"/>
                  <a:pt x="832" y="6466"/>
                </a:cubicBezTo>
                <a:cubicBezTo>
                  <a:pt x="-799" y="10569"/>
                  <a:pt x="7" y="15149"/>
                  <a:pt x="2913" y="18283"/>
                </a:cubicBezTo>
                <a:cubicBezTo>
                  <a:pt x="4106" y="19569"/>
                  <a:pt x="5425" y="20425"/>
                  <a:pt x="7131" y="21016"/>
                </a:cubicBezTo>
                <a:cubicBezTo>
                  <a:pt x="7686" y="21208"/>
                  <a:pt x="8442" y="21407"/>
                  <a:pt x="8813" y="21461"/>
                </a:cubicBezTo>
                <a:cubicBezTo>
                  <a:pt x="9721" y="21591"/>
                  <a:pt x="11974" y="21508"/>
                  <a:pt x="12757" y="21315"/>
                </a:cubicBezTo>
                <a:cubicBezTo>
                  <a:pt x="15082" y="20742"/>
                  <a:pt x="17136" y="19391"/>
                  <a:pt x="18596" y="17478"/>
                </a:cubicBezTo>
                <a:cubicBezTo>
                  <a:pt x="19531" y="16253"/>
                  <a:pt x="20092" y="15044"/>
                  <a:pt x="20516" y="13339"/>
                </a:cubicBezTo>
                <a:cubicBezTo>
                  <a:pt x="20754" y="12376"/>
                  <a:pt x="20792" y="12032"/>
                  <a:pt x="20796" y="10764"/>
                </a:cubicBezTo>
                <a:cubicBezTo>
                  <a:pt x="20801" y="9133"/>
                  <a:pt x="20655" y="8267"/>
                  <a:pt x="20141" y="6876"/>
                </a:cubicBezTo>
                <a:cubicBezTo>
                  <a:pt x="19584" y="5368"/>
                  <a:pt x="18716" y="4015"/>
                  <a:pt x="17602" y="2919"/>
                </a:cubicBezTo>
                <a:cubicBezTo>
                  <a:pt x="16509" y="1844"/>
                  <a:pt x="15927" y="1465"/>
                  <a:pt x="13976" y="556"/>
                </a:cubicBezTo>
                <a:cubicBezTo>
                  <a:pt x="13868" y="506"/>
                  <a:pt x="13408" y="366"/>
                  <a:pt x="12952" y="243"/>
                </a:cubicBezTo>
                <a:cubicBezTo>
                  <a:pt x="12390" y="93"/>
                  <a:pt x="11450" y="10"/>
                  <a:pt x="10511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34" name="Pangea"/>
          <p:cNvSpPr txBox="1"/>
          <p:nvPr/>
        </p:nvSpPr>
        <p:spPr>
          <a:xfrm>
            <a:off x="2946102" y="1543049"/>
            <a:ext cx="7627690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Pangea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335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39" name="…är sånt som man kan göra…"/>
          <p:cNvSpPr txBox="1"/>
          <p:nvPr/>
        </p:nvSpPr>
        <p:spPr>
          <a:xfrm>
            <a:off x="1854175" y="1685875"/>
            <a:ext cx="9296450" cy="358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…är sånt som man kan göra</a:t>
            </a:r>
          </a:p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känna, kramas,</a:t>
            </a:r>
          </a:p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se och röra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42" name="Verb"/>
          <p:cNvSpPr txBox="1"/>
          <p:nvPr/>
        </p:nvSpPr>
        <p:spPr>
          <a:xfrm>
            <a:off x="4317702" y="1733549"/>
            <a:ext cx="4369396" cy="311150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14300" dir="54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5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Verb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43" name="Kompassros">
            <a:hlinkClick r:id="rId2" invalidUrl="" action="ppaction://hlinksldjump" tgtFrame="" tooltip="" history="1" highlightClick="0" endSnd="0"/>
          </p:cNvPr>
          <p:cNvSpPr/>
          <p:nvPr/>
        </p:nvSpPr>
        <p:spPr>
          <a:xfrm>
            <a:off x="9701117" y="4965696"/>
            <a:ext cx="1269993" cy="12700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548" fill="norm" stroke="1" extrusionOk="0">
                <a:moveTo>
                  <a:pt x="10800" y="0"/>
                </a:moveTo>
                <a:cubicBezTo>
                  <a:pt x="10772" y="0"/>
                  <a:pt x="10743" y="52"/>
                  <a:pt x="10721" y="155"/>
                </a:cubicBezTo>
                <a:lnTo>
                  <a:pt x="10375" y="1796"/>
                </a:lnTo>
                <a:cubicBezTo>
                  <a:pt x="5746" y="1987"/>
                  <a:pt x="2007" y="5696"/>
                  <a:pt x="1760" y="10321"/>
                </a:cubicBezTo>
                <a:lnTo>
                  <a:pt x="154" y="10646"/>
                </a:lnTo>
                <a:cubicBezTo>
                  <a:pt x="-52" y="10688"/>
                  <a:pt x="-52" y="10758"/>
                  <a:pt x="154" y="10801"/>
                </a:cubicBezTo>
                <a:lnTo>
                  <a:pt x="1754" y="11141"/>
                </a:lnTo>
                <a:cubicBezTo>
                  <a:pt x="1924" y="15816"/>
                  <a:pt x="5656" y="19594"/>
                  <a:pt x="10305" y="19821"/>
                </a:cubicBezTo>
                <a:lnTo>
                  <a:pt x="10620" y="21394"/>
                </a:lnTo>
                <a:cubicBezTo>
                  <a:pt x="10662" y="21600"/>
                  <a:pt x="10731" y="21600"/>
                  <a:pt x="10775" y="21394"/>
                </a:cubicBezTo>
                <a:lnTo>
                  <a:pt x="11106" y="19825"/>
                </a:lnTo>
                <a:cubicBezTo>
                  <a:pt x="15766" y="19641"/>
                  <a:pt x="19527" y="15891"/>
                  <a:pt x="19740" y="11227"/>
                </a:cubicBezTo>
                <a:lnTo>
                  <a:pt x="21342" y="10902"/>
                </a:lnTo>
                <a:cubicBezTo>
                  <a:pt x="21548" y="10861"/>
                  <a:pt x="21548" y="10791"/>
                  <a:pt x="21342" y="10747"/>
                </a:cubicBezTo>
                <a:lnTo>
                  <a:pt x="19740" y="10407"/>
                </a:lnTo>
                <a:cubicBezTo>
                  <a:pt x="19536" y="5770"/>
                  <a:pt x="15825" y="2031"/>
                  <a:pt x="11207" y="1798"/>
                </a:cubicBezTo>
                <a:lnTo>
                  <a:pt x="10876" y="155"/>
                </a:lnTo>
                <a:cubicBezTo>
                  <a:pt x="10855" y="52"/>
                  <a:pt x="10828" y="0"/>
                  <a:pt x="10800" y="0"/>
                </a:cubicBezTo>
                <a:close/>
                <a:moveTo>
                  <a:pt x="10128" y="2961"/>
                </a:moveTo>
                <a:lnTo>
                  <a:pt x="9084" y="7911"/>
                </a:lnTo>
                <a:lnTo>
                  <a:pt x="5355" y="5093"/>
                </a:lnTo>
                <a:cubicBezTo>
                  <a:pt x="6623" y="3891"/>
                  <a:pt x="8286" y="3106"/>
                  <a:pt x="10128" y="2961"/>
                </a:cubicBezTo>
                <a:close/>
                <a:moveTo>
                  <a:pt x="11442" y="2968"/>
                </a:moveTo>
                <a:cubicBezTo>
                  <a:pt x="13320" y="3134"/>
                  <a:pt x="15011" y="3963"/>
                  <a:pt x="16277" y="5222"/>
                </a:cubicBezTo>
                <a:lnTo>
                  <a:pt x="12463" y="8045"/>
                </a:lnTo>
                <a:lnTo>
                  <a:pt x="11442" y="2968"/>
                </a:lnTo>
                <a:close/>
                <a:moveTo>
                  <a:pt x="5095" y="5348"/>
                </a:moveTo>
                <a:lnTo>
                  <a:pt x="7854" y="9089"/>
                </a:lnTo>
                <a:lnTo>
                  <a:pt x="2927" y="10086"/>
                </a:lnTo>
                <a:cubicBezTo>
                  <a:pt x="3094" y="8254"/>
                  <a:pt x="3889" y="6602"/>
                  <a:pt x="5095" y="5348"/>
                </a:cubicBezTo>
                <a:close/>
                <a:moveTo>
                  <a:pt x="16510" y="5465"/>
                </a:moveTo>
                <a:cubicBezTo>
                  <a:pt x="17671" y="6721"/>
                  <a:pt x="18428" y="8354"/>
                  <a:pt x="18576" y="10160"/>
                </a:cubicBezTo>
                <a:lnTo>
                  <a:pt x="13748" y="9136"/>
                </a:lnTo>
                <a:lnTo>
                  <a:pt x="16510" y="5465"/>
                </a:lnTo>
                <a:close/>
                <a:moveTo>
                  <a:pt x="10684" y="9451"/>
                </a:moveTo>
                <a:cubicBezTo>
                  <a:pt x="11108" y="9431"/>
                  <a:pt x="11535" y="9615"/>
                  <a:pt x="11808" y="9981"/>
                </a:cubicBezTo>
                <a:cubicBezTo>
                  <a:pt x="12244" y="10568"/>
                  <a:pt x="12124" y="11399"/>
                  <a:pt x="11539" y="11837"/>
                </a:cubicBezTo>
                <a:cubicBezTo>
                  <a:pt x="10954" y="12274"/>
                  <a:pt x="10125" y="12154"/>
                  <a:pt x="9688" y="11567"/>
                </a:cubicBezTo>
                <a:cubicBezTo>
                  <a:pt x="9252" y="10980"/>
                  <a:pt x="9372" y="10150"/>
                  <a:pt x="9957" y="9712"/>
                </a:cubicBezTo>
                <a:cubicBezTo>
                  <a:pt x="10177" y="9548"/>
                  <a:pt x="10430" y="9463"/>
                  <a:pt x="10684" y="9451"/>
                </a:cubicBezTo>
                <a:close/>
                <a:moveTo>
                  <a:pt x="2915" y="11387"/>
                </a:moveTo>
                <a:lnTo>
                  <a:pt x="7972" y="12459"/>
                </a:lnTo>
                <a:lnTo>
                  <a:pt x="5102" y="16278"/>
                </a:lnTo>
                <a:cubicBezTo>
                  <a:pt x="3860" y="14990"/>
                  <a:pt x="3053" y="13280"/>
                  <a:pt x="2915" y="11387"/>
                </a:cubicBezTo>
                <a:close/>
                <a:moveTo>
                  <a:pt x="18574" y="11461"/>
                </a:moveTo>
                <a:cubicBezTo>
                  <a:pt x="18421" y="13322"/>
                  <a:pt x="17623" y="15001"/>
                  <a:pt x="16401" y="16271"/>
                </a:cubicBezTo>
                <a:lnTo>
                  <a:pt x="13596" y="12468"/>
                </a:lnTo>
                <a:lnTo>
                  <a:pt x="18574" y="11461"/>
                </a:lnTo>
                <a:close/>
                <a:moveTo>
                  <a:pt x="12399" y="13700"/>
                </a:moveTo>
                <a:lnTo>
                  <a:pt x="16141" y="16527"/>
                </a:lnTo>
                <a:cubicBezTo>
                  <a:pt x="14870" y="17732"/>
                  <a:pt x="13201" y="18518"/>
                  <a:pt x="11353" y="18660"/>
                </a:cubicBezTo>
                <a:lnTo>
                  <a:pt x="12399" y="13700"/>
                </a:lnTo>
                <a:close/>
                <a:moveTo>
                  <a:pt x="9094" y="13803"/>
                </a:moveTo>
                <a:lnTo>
                  <a:pt x="10070" y="18653"/>
                </a:lnTo>
                <a:cubicBezTo>
                  <a:pt x="8264" y="18497"/>
                  <a:pt x="6631" y="17728"/>
                  <a:pt x="5380" y="16554"/>
                </a:cubicBezTo>
                <a:lnTo>
                  <a:pt x="9094" y="13803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05265E"/>
            </a:gs>
            <a:gs pos="100000">
              <a:srgbClr val="7AC2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ktangel"/>
          <p:cNvSpPr/>
          <p:nvPr/>
        </p:nvSpPr>
        <p:spPr>
          <a:xfrm>
            <a:off x="1806525" y="559816"/>
            <a:ext cx="9391750" cy="583351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190500" dist="228600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46" name="barnprogram med Eva, Magnus och Brasse"/>
          <p:cNvSpPr txBox="1"/>
          <p:nvPr/>
        </p:nvSpPr>
        <p:spPr>
          <a:xfrm>
            <a:off x="1854175" y="2143075"/>
            <a:ext cx="9296450" cy="266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KG What the Teacher Wants"/>
                <a:ea typeface="KG What the Teacher Wants"/>
                <a:cs typeface="KG What the Teacher Wants"/>
                <a:sym typeface="KG What the Teacher Wants"/>
              </a:defRPr>
            </a:pPr>
            <a:r>
              <a:t>barnprogram med Eva, Magnus och Brasse</a:t>
            </a:r>
            <a:endParaRPr>
              <a:solidFill>
                <a:srgbClr val="000000"/>
              </a:solidFill>
            </a:endParaRPr>
          </a:p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